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6" r:id="rId2"/>
    <p:sldId id="279" r:id="rId3"/>
    <p:sldId id="282" r:id="rId4"/>
    <p:sldId id="273" r:id="rId5"/>
    <p:sldId id="275" r:id="rId6"/>
    <p:sldId id="267" r:id="rId7"/>
    <p:sldId id="280" r:id="rId8"/>
    <p:sldId id="268" r:id="rId9"/>
    <p:sldId id="281" r:id="rId10"/>
    <p:sldId id="269" r:id="rId11"/>
    <p:sldId id="270" r:id="rId12"/>
    <p:sldId id="274" r:id="rId13"/>
    <p:sldId id="276" r:id="rId14"/>
    <p:sldId id="277" r:id="rId15"/>
    <p:sldId id="278" r:id="rId16"/>
    <p:sldId id="283" r:id="rId17"/>
    <p:sldId id="284" r:id="rId18"/>
    <p:sldId id="285" r:id="rId19"/>
    <p:sldId id="286" r:id="rId20"/>
    <p:sldId id="290" r:id="rId21"/>
    <p:sldId id="287" r:id="rId22"/>
    <p:sldId id="289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C3AB-6AE1-2B40-9A10-7544985A39AC}" type="datetimeFigureOut">
              <a:rPr lang="en-US" smtClean="0"/>
              <a:t>3/1/15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08F8-6B34-2245-9075-0C81CB02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566EA-CBC9-4AA8-9248-EE274F0437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53C2DC97-23E5-49A4-BB58-7F4A33436B29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 ON THE STEP III BEFORE WE GO 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08F8-6B34-2245-9075-0C81CB020B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2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HANDOUTS.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08F8-6B34-2245-9075-0C81CB020B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 ON THE STEP III BEFORE WE GO 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08F8-6B34-2245-9075-0C81CB020B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2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0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Job Search 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Influence of Extraversion/Introversion and</a:t>
            </a:r>
          </a:p>
          <a:p>
            <a:pPr lvl="0"/>
            <a:r>
              <a:rPr lang="en-US" dirty="0" smtClean="0"/>
              <a:t>Judging/Perceiving in Job Searches </a:t>
            </a:r>
          </a:p>
          <a:p>
            <a:pPr lvl="0"/>
            <a:r>
              <a:rPr lang="en-US" sz="1800" dirty="0" smtClean="0"/>
              <a:t>Presentation for Hired</a:t>
            </a:r>
          </a:p>
          <a:p>
            <a:pPr lvl="0"/>
            <a:r>
              <a:rPr lang="en-US" sz="1800" dirty="0" smtClean="0"/>
              <a:t>October 23,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DF93-238A-5048-9FC6-FED9F0D8E377}" type="datetimeFigureOut">
              <a:rPr lang="en-US" smtClean="0"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9ECA-7744-1146-9289-2B7C3B5AB9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477774"/>
            <a:ext cx="9144000" cy="13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589"/>
            <a:ext cx="7772400" cy="1143000"/>
          </a:xfrm>
        </p:spPr>
        <p:txBody>
          <a:bodyPr/>
          <a:lstStyle/>
          <a:p>
            <a:r>
              <a:rPr lang="en-US" dirty="0" smtClean="0"/>
              <a:t>MBTI Step III 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What Ca</a:t>
            </a:r>
            <a:r>
              <a:rPr lang="en-US" sz="2400" dirty="0" smtClean="0"/>
              <a:t>n the Step III Tell Me that I Don’t Already Know?</a:t>
            </a:r>
          </a:p>
          <a:p>
            <a:r>
              <a:rPr lang="en-US" sz="2400" dirty="0" smtClean="0"/>
              <a:t>BAPT Conference 2015</a:t>
            </a:r>
            <a:endParaRPr lang="en-US" sz="2400" dirty="0" smtClean="0"/>
          </a:p>
        </p:txBody>
      </p:sp>
      <p:pic>
        <p:nvPicPr>
          <p:cNvPr id="5" name="Picture 3" descr="C:\Users\Lexica Comm\AppData\Local\Microsoft\Windows\Temporary Internet Files\Content.IE5\VJT7ADLU\MP900314105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2" y="1055694"/>
            <a:ext cx="4535391" cy="304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3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lottery ba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26" y="762000"/>
            <a:ext cx="3108960" cy="19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76315" y="3174832"/>
            <a:ext cx="6911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Type development statements on the Step III report are generated by patterns of responses. One single question does not generate a statement. </a:t>
            </a:r>
          </a:p>
        </p:txBody>
      </p:sp>
    </p:spTree>
    <p:extLst>
      <p:ext uri="{BB962C8B-B14F-4D97-AF65-F5344CB8AC3E}">
        <p14:creationId xmlns:p14="http://schemas.microsoft.com/office/powerpoint/2010/main" val="143107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868821" y="939801"/>
            <a:ext cx="397002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204162"/>
                </a:solidFill>
              </a:rPr>
              <a:t>The key to the MBTI Step III is the conversation it generates and the awareness it creates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ightbul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28842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89" y="488630"/>
            <a:ext cx="5544058" cy="4088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474" y="4715653"/>
            <a:ext cx="402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800" dirty="0" smtClean="0"/>
              <a:t>The car is my classroom…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40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685" y="853088"/>
            <a:ext cx="753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Leary at Duke University, a leading social and personality researcher. </a:t>
            </a:r>
            <a:endParaRPr lang="en-US" dirty="0"/>
          </a:p>
        </p:txBody>
      </p:sp>
      <p:pic>
        <p:nvPicPr>
          <p:cNvPr id="3" name="Picture 2" descr="LearyThumbnail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562100"/>
            <a:ext cx="5588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8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omos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32" y="294105"/>
            <a:ext cx="47752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3493" y="4385313"/>
            <a:ext cx="55929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Genes and the heritability of personality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What percentage of our personality is said to be genetic?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7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entical-Twins-Yel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0437"/>
            <a:ext cx="3810000" cy="250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474" y="3703053"/>
            <a:ext cx="759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identical twin studies (Twins reared apart), the overall heritabilit</a:t>
            </a:r>
            <a:r>
              <a:rPr lang="en-US" dirty="0"/>
              <a:t>y</a:t>
            </a:r>
            <a:r>
              <a:rPr lang="en-US" dirty="0" smtClean="0"/>
              <a:t> quotient of personality is between .2-.5.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Extraversion is .5-.6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Activity seeking behavior is .5-.6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6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579" y="735263"/>
            <a:ext cx="708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 personality has a high level of genetic influence, approximately half.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a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68" y="1485900"/>
            <a:ext cx="2832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474" y="1189789"/>
            <a:ext cx="61093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Heritability:  We are not inheriting a “trait” by our genetics. We inherit the genes that influence our nervous system to respond in certain ways. 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Mark Leary</a:t>
            </a:r>
          </a:p>
          <a:p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474" y="546252"/>
            <a:ext cx="5655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An argument in favor of preferences?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preferen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63" y="2379579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842" y="1229894"/>
            <a:ext cx="8248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Inherited genes + environment + environmental choices=  PERSONALITY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Inherited genes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= 50%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Environment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=50%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Passive: Environment that parents set favors shared genetic expression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Evocative:  Genetic personality makes others treat someone a certain way.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Active:  Genetic make up makes one seek certain environments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789" y="551540"/>
            <a:ext cx="5909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MBTI STEP III PERSONALITY STEW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TE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441115"/>
            <a:ext cx="373380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63" y="4240281"/>
            <a:ext cx="905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 OPPORTUNITY TO EXAMINE TYPE AND EXPERIENCE IN A CONVERSATIONAL FORMAT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4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27" y="1483895"/>
            <a:ext cx="803296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Order of the Day/Learning Objectives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how the Step III is constructed</a:t>
            </a:r>
          </a:p>
          <a:p>
            <a:pPr marL="285750" indent="-285750">
              <a:buFont typeface="Wingdings" charset="2"/>
              <a:buChar char="u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charset="2"/>
              <a:buChar char="u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Share perspectives on what manifests a personality</a:t>
            </a:r>
          </a:p>
          <a:p>
            <a:pPr marL="285750" indent="-285750">
              <a:buFont typeface="Wingdings" charset="2"/>
              <a:buChar char="u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charset="2"/>
              <a:buChar char="u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Apply these principles to MBTI Step III case studies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01" y="1590842"/>
            <a:ext cx="87962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YOUR APPROACH TO THE WORLD</a:t>
            </a:r>
          </a:p>
          <a:p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</a:rPr>
              <a:t>YOUR APPROACH TO RELATIONSHIPS</a:t>
            </a:r>
          </a:p>
          <a:p>
            <a:r>
              <a:rPr lang="en-US" sz="4000" dirty="0" smtClean="0"/>
              <a:t>YOUR APPROACH TO PROBLEM SOLVING</a:t>
            </a:r>
          </a:p>
          <a:p>
            <a:r>
              <a:rPr lang="en-US" sz="4000" dirty="0" smtClean="0"/>
              <a:t>YOUR APPROACH TO DESCISION MAKING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368" y="882316"/>
            <a:ext cx="40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SECTIONS IN THE MBTI STEP III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6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105" y="521368"/>
            <a:ext cx="6323263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CASE STUDIES</a:t>
            </a:r>
          </a:p>
          <a:p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ENFP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A NUTSHELL:  Over-extended and underappreciated.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INFP: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A NUTSHELL:  On a mission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ENTP: 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A NUTSHELL: Every man for himself.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868821" y="939801"/>
            <a:ext cx="397002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204162"/>
                </a:solidFill>
              </a:rPr>
              <a:t>The key to the MBTI Step III is the conversation it generates and the awareness it creates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ightbul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28842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8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308725" cy="637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/>
              <a:t>Contact Information</a:t>
            </a:r>
            <a:r>
              <a:rPr lang="en-US" sz="3600" dirty="0"/>
              <a:t>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200" b="1" dirty="0"/>
              <a:t>Email: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Annholm@Annholm.net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200" b="1" dirty="0"/>
              <a:t>Websites: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Annholm.net</a:t>
            </a:r>
          </a:p>
          <a:p>
            <a:pPr>
              <a:defRPr/>
            </a:pPr>
            <a:r>
              <a:rPr lang="en-US" sz="3200" b="1" dirty="0"/>
              <a:t>                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QueenAnntics.net</a:t>
            </a: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1506" name="Picture 2" descr="http://t1.gstatic.com/images?q=tbn:ANd9GcRcBvmdO6m0U9dWNmmqMJM47TmvwF2jLWs3Q1udHuzF7Cy7Yg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5826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286000" y="3276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b="1"/>
              <a:t>Annholm.net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362200" y="4114800"/>
            <a:ext cx="2620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b="1"/>
              <a:t>AnnholmNet</a:t>
            </a:r>
          </a:p>
        </p:txBody>
      </p:sp>
      <p:pic>
        <p:nvPicPr>
          <p:cNvPr id="21509" name="Picture 6" descr="twi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669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362200" y="49530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b="1"/>
              <a:t>Linkedin.com/in/annholmnet</a:t>
            </a:r>
          </a:p>
        </p:txBody>
      </p:sp>
      <p:pic>
        <p:nvPicPr>
          <p:cNvPr id="21511" name="Picture 2" descr="http://t1.gstatic.com/images?q=tbn:ANd9GcSY7GDZfaykR5QpVzaHFH9jfKdvmMc-BDAwC8QCm3j1mbUfmHMs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650" y="356365"/>
            <a:ext cx="55964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MY BACKGROUND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25 Years in brain injury rehabilitation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6 Years as a personal development coach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MBTI Master Practitioner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Life Long Brain Geek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brain geek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44" y="2455778"/>
            <a:ext cx="3566160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greg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26" y="2219158"/>
            <a:ext cx="8806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I am an aggregator</a:t>
            </a:r>
            <a:r>
              <a:rPr lang="en-US" sz="8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65368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79" y="502412"/>
            <a:ext cx="3454654" cy="452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785895" y="1804737"/>
            <a:ext cx="3943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invite you to think like an ENFP today.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97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886" y="1434854"/>
            <a:ext cx="869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Step III + Intriguing Bits From Social and Personality Psychology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connect the dot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28" y="2153321"/>
            <a:ext cx="4648200" cy="232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1706" y="773121"/>
            <a:ext cx="4776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Making Connections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8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1" y="454998"/>
            <a:ext cx="832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MBTI FORM M + MBTI FORM Q+ COUNSELOR’S REPORT= MBTI STEP III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MBTI STEP III MAN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16" y="1123616"/>
            <a:ext cx="2970784" cy="314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947" y="4525530"/>
            <a:ext cx="374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222 QUESTIONS!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3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48633"/>
            <a:ext cx="74676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The MBTI Step III is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point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-in-time </a:t>
            </a:r>
          </a:p>
          <a:p>
            <a:pPr>
              <a:defRPr/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  <a:latin typeface="Arial" charset="0"/>
              <a:ea typeface="ヒラギノ角ゴ Pro W3" pitchFamily="1" charset="-128"/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How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well you use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perceptio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n and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judgment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 based on your reported or verified type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charset="0"/>
              <a:ea typeface="ヒラギノ角ゴ Pro W3" pitchFamily="1" charset="-128"/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Use your strengths and account for blind spots and/or meet developmental challenges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charset="0"/>
              <a:ea typeface="ヒラギノ角ゴ Pro W3" pitchFamily="1" charset="-128"/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charset="0"/>
              <a:ea typeface="ヒラギノ角ゴ Pro W3" pitchFamily="1" charset="-128"/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ヒラギノ角ゴ Pro W3" pitchFamily="1" charset="-128"/>
              </a:rPr>
              <a:t>The MBTI Step III assumes you arrived at this particular point in your life for good reasons 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43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tep III flow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24998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09600" y="47244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Flow chart for Step III Scales and Patterns and Their Relationship to the Step III Interpretative Report</a:t>
            </a:r>
          </a:p>
        </p:txBody>
      </p:sp>
    </p:spTree>
    <p:extLst>
      <p:ext uri="{BB962C8B-B14F-4D97-AF65-F5344CB8AC3E}">
        <p14:creationId xmlns:p14="http://schemas.microsoft.com/office/powerpoint/2010/main" val="178852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10353</TotalTime>
  <Words>550</Words>
  <Application>Microsoft Macintosh PowerPoint</Application>
  <PresentationFormat>On-screen Show (4:3)</PresentationFormat>
  <Paragraphs>92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MBTI Step III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Uncover Your Potential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Holm</dc:creator>
  <cp:lastModifiedBy>Ann Holm</cp:lastModifiedBy>
  <cp:revision>43</cp:revision>
  <dcterms:created xsi:type="dcterms:W3CDTF">2013-10-22T21:19:01Z</dcterms:created>
  <dcterms:modified xsi:type="dcterms:W3CDTF">2015-03-07T21:39:50Z</dcterms:modified>
</cp:coreProperties>
</file>